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4" r:id="rId2"/>
  </p:sldIdLst>
  <p:sldSz cx="9144000" cy="6858000" type="screen4x3"/>
  <p:notesSz cx="6808788" cy="9940925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6F2"/>
    <a:srgbClr val="9D9D9D"/>
    <a:srgbClr val="868686"/>
    <a:srgbClr val="B4B4B4"/>
    <a:srgbClr val="CBCBCB"/>
    <a:srgbClr val="ECECE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2392" tIns="46196" rIns="92392" bIns="4619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2392" tIns="46196" rIns="92392" bIns="46196" rtlCol="0"/>
          <a:lstStyle>
            <a:lvl1pPr algn="r">
              <a:defRPr sz="1200"/>
            </a:lvl1pPr>
          </a:lstStyle>
          <a:p>
            <a:fld id="{DB507399-ADE0-4AE5-AE4F-6B9912A62DC0}" type="datetimeFigureOut">
              <a:rPr lang="en-GB" smtClean="0"/>
              <a:pPr/>
              <a:t>13/03/2025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2" tIns="46196" rIns="92392" bIns="4619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2392" tIns="46196" rIns="92392" bIns="461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2392" tIns="46196" rIns="92392" bIns="4619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2392" tIns="46196" rIns="92392" bIns="46196" rtlCol="0" anchor="b"/>
          <a:lstStyle>
            <a:lvl1pPr algn="r">
              <a:defRPr sz="1200"/>
            </a:lvl1pPr>
          </a:lstStyle>
          <a:p>
            <a:fld id="{B8BDE21D-8786-4284-83E7-C50F903E780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163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DE21D-8786-4284-83E7-C50F903E78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749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06EA-12DB-4825-A489-5BF4729F541C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60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FEBB-0C85-4944-9EA1-F20AC43E459D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24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5746-AD8F-451D-8D70-9BDFD723EBFA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02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5E70-151F-492F-89E9-8FA82FF47FD6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80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5D15-064C-47AC-B255-7656862FA927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15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A51B-5072-45FA-953D-2BFB42B30A8E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52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2210-51AF-41C3-9BB7-547846743FC4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72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6570-3176-4EC1-8D40-E58B2F8B16E7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57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8D53-774F-4057-B5B2-F0DF0539F014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46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5901-9966-4FE2-8D90-7F2D87190800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496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2581-64C2-4B4C-8BF4-3724EC376EBD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43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90082-22DD-4884-A148-F7F6B739BCCC}" type="datetime1">
              <a:rPr lang="en-GB" smtClean="0"/>
              <a:t>13/03/2025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56E6C-BF5E-404E-A13F-7F0767E0CC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14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Straight Connector 52"/>
          <p:cNvCxnSpPr/>
          <p:nvPr/>
        </p:nvCxnSpPr>
        <p:spPr>
          <a:xfrm flipV="1">
            <a:off x="1979712" y="4119228"/>
            <a:ext cx="0" cy="128914"/>
          </a:xfrm>
          <a:prstGeom prst="line">
            <a:avLst/>
          </a:prstGeom>
          <a:noFill/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0" y="2257398"/>
            <a:ext cx="9144000" cy="2989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H="1" flipV="1">
            <a:off x="3275856" y="2780928"/>
            <a:ext cx="1" cy="199905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8" idx="2"/>
          </p:cNvCxnSpPr>
          <p:nvPr/>
        </p:nvCxnSpPr>
        <p:spPr>
          <a:xfrm flipV="1">
            <a:off x="755576" y="2780932"/>
            <a:ext cx="11317" cy="1344341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1971746" y="2564904"/>
            <a:ext cx="7967" cy="2312314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 flipV="1">
            <a:off x="8172400" y="2797047"/>
            <a:ext cx="1" cy="199905"/>
          </a:xfrm>
          <a:prstGeom prst="line">
            <a:avLst/>
          </a:prstGeom>
          <a:noFill/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H="1" flipV="1">
            <a:off x="4355975" y="2780928"/>
            <a:ext cx="1" cy="199905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H="1" flipV="1">
            <a:off x="5148064" y="2780928"/>
            <a:ext cx="1" cy="199905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9512" y="2924944"/>
            <a:ext cx="115212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1. CELLULAR PATHOLOGY</a:t>
            </a:r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Royal Victoria Infirmary</a:t>
            </a:r>
          </a:p>
          <a:p>
            <a:pPr algn="ctr"/>
            <a:r>
              <a:rPr lang="en-GB" sz="600" b="1" dirty="0"/>
              <a:t>Queen Victoria Road</a:t>
            </a:r>
          </a:p>
          <a:p>
            <a:pPr algn="ctr"/>
            <a:r>
              <a:rPr lang="en-GB" sz="600" b="1" dirty="0"/>
              <a:t>Newcastle upon Tyne</a:t>
            </a:r>
          </a:p>
          <a:p>
            <a:pPr algn="ctr"/>
            <a:r>
              <a:rPr lang="en-GB" sz="600" b="1" dirty="0"/>
              <a:t>NE1 4LP</a:t>
            </a:r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Persons Designated:</a:t>
            </a:r>
          </a:p>
          <a:p>
            <a:pPr algn="ctr"/>
            <a:r>
              <a:rPr lang="en-GB" sz="600" b="1" dirty="0"/>
              <a:t>Marc </a:t>
            </a:r>
            <a:r>
              <a:rPr lang="en-GB" sz="600" b="1" dirty="0" err="1"/>
              <a:t>Hopton</a:t>
            </a:r>
            <a:r>
              <a:rPr lang="en-GB" sz="600" b="1" dirty="0"/>
              <a:t> </a:t>
            </a:r>
          </a:p>
          <a:p>
            <a:pPr algn="ctr"/>
            <a:r>
              <a:rPr lang="en-GB" sz="600" b="1" dirty="0"/>
              <a:t>Arya </a:t>
            </a:r>
            <a:r>
              <a:rPr lang="en-GB" sz="600" b="1" dirty="0" err="1"/>
              <a:t>Sephr</a:t>
            </a:r>
            <a:endParaRPr lang="en-GB" sz="600" b="1" dirty="0"/>
          </a:p>
          <a:p>
            <a:pPr algn="ctr"/>
            <a:r>
              <a:rPr lang="en-GB" sz="600" b="1" dirty="0"/>
              <a:t>Christopher Kettle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99792" y="2924944"/>
            <a:ext cx="115212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3. MUSCLE IMMUNOANALYSIS UNIT</a:t>
            </a:r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Dental Hospital</a:t>
            </a:r>
          </a:p>
          <a:p>
            <a:pPr algn="ctr"/>
            <a:r>
              <a:rPr lang="en-GB" sz="600" b="1" dirty="0"/>
              <a:t>Richardson Road</a:t>
            </a:r>
          </a:p>
          <a:p>
            <a:pPr algn="ctr"/>
            <a:r>
              <a:rPr lang="en-GB" sz="600" b="1" dirty="0"/>
              <a:t>Newcastle upon Tyne</a:t>
            </a:r>
          </a:p>
          <a:p>
            <a:pPr algn="ctr"/>
            <a:r>
              <a:rPr lang="en-GB" sz="600" b="1" dirty="0"/>
              <a:t>NE2 4AZ</a:t>
            </a:r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Person Designated:</a:t>
            </a:r>
          </a:p>
          <a:p>
            <a:pPr algn="ctr"/>
            <a:r>
              <a:rPr lang="en-GB" sz="600" b="1" dirty="0"/>
              <a:t>Yolande Parkhurst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88024" y="2924944"/>
            <a:ext cx="80462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5. CENTRAL STORE FREEZERS</a:t>
            </a:r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Freeman Road</a:t>
            </a:r>
          </a:p>
          <a:p>
            <a:pPr algn="ctr"/>
            <a:r>
              <a:rPr lang="en-GB" sz="600" b="1" dirty="0"/>
              <a:t>High Heaton</a:t>
            </a:r>
          </a:p>
          <a:p>
            <a:pPr algn="ctr"/>
            <a:r>
              <a:rPr lang="en-GB" sz="600" b="1" dirty="0"/>
              <a:t>Newcastle</a:t>
            </a:r>
          </a:p>
          <a:p>
            <a:pPr algn="ctr"/>
            <a:r>
              <a:rPr lang="en-GB" sz="600" b="1" dirty="0"/>
              <a:t>NE7 7DN</a:t>
            </a:r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Person Designated:</a:t>
            </a:r>
          </a:p>
          <a:p>
            <a:pPr algn="ctr"/>
            <a:r>
              <a:rPr lang="en-GB" sz="600" b="1" dirty="0"/>
              <a:t>Chris Ward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367775" y="4293096"/>
            <a:ext cx="1691026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Newcastle Hospitals Biobank</a:t>
            </a:r>
          </a:p>
          <a:p>
            <a:pPr algn="ctr"/>
            <a:r>
              <a:rPr lang="en-GB" sz="600" b="1" dirty="0">
                <a:latin typeface="+mj-lt"/>
              </a:rPr>
              <a:t>22/NE/0054</a:t>
            </a:r>
          </a:p>
          <a:p>
            <a:pPr algn="ctr"/>
            <a:endParaRPr lang="en-GB" sz="600" b="1" dirty="0">
              <a:latin typeface="+mj-lt"/>
            </a:endParaRPr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Research Tissue Bank Manager</a:t>
            </a:r>
          </a:p>
          <a:p>
            <a:pPr algn="ctr"/>
            <a:r>
              <a:rPr lang="en-GB" sz="600" b="1" dirty="0"/>
              <a:t>Donna Nile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9512" y="2442374"/>
            <a:ext cx="366096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HUB HTA LICENCE  </a:t>
            </a:r>
          </a:p>
          <a:p>
            <a:pPr algn="ctr"/>
            <a:r>
              <a:rPr lang="en-GB" sz="800" b="1" dirty="0"/>
              <a:t>Newcastle upon Tyne Hospitals NHS Foundation Trust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911392" y="2442374"/>
            <a:ext cx="166872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SATELLITE 1</a:t>
            </a:r>
          </a:p>
          <a:p>
            <a:pPr algn="ctr"/>
            <a:r>
              <a:rPr lang="en-GB" sz="800" b="1" dirty="0"/>
              <a:t>Freeman Hospital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-36512" y="2225189"/>
            <a:ext cx="19752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APPROVED STORAGE LOCATIONS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923927" y="2924944"/>
            <a:ext cx="83436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4. BLOOD SCIENCES</a:t>
            </a:r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Freeman Road</a:t>
            </a:r>
          </a:p>
          <a:p>
            <a:pPr algn="ctr"/>
            <a:r>
              <a:rPr lang="en-GB" sz="600" b="1" dirty="0"/>
              <a:t>High Heaton</a:t>
            </a:r>
          </a:p>
          <a:p>
            <a:pPr algn="ctr"/>
            <a:r>
              <a:rPr lang="en-GB" sz="600" b="1" dirty="0"/>
              <a:t>Newcastle</a:t>
            </a:r>
          </a:p>
          <a:p>
            <a:pPr algn="ctr"/>
            <a:r>
              <a:rPr lang="en-GB" sz="600" b="1" dirty="0"/>
              <a:t>NE7 7DN</a:t>
            </a:r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Person Designated:</a:t>
            </a:r>
          </a:p>
          <a:p>
            <a:pPr algn="ctr"/>
            <a:r>
              <a:rPr lang="en-GB" sz="600" b="1" dirty="0"/>
              <a:t>Tim Lang</a:t>
            </a:r>
          </a:p>
        </p:txBody>
      </p:sp>
      <p:grpSp>
        <p:nvGrpSpPr>
          <p:cNvPr id="130" name="Group 129"/>
          <p:cNvGrpSpPr/>
          <p:nvPr/>
        </p:nvGrpSpPr>
        <p:grpSpPr>
          <a:xfrm>
            <a:off x="385928" y="5219778"/>
            <a:ext cx="9238762" cy="703294"/>
            <a:chOff x="572998" y="5150378"/>
            <a:chExt cx="9614538" cy="770186"/>
          </a:xfrm>
        </p:grpSpPr>
        <p:sp>
          <p:nvSpPr>
            <p:cNvPr id="7" name="TextBox 6"/>
            <p:cNvSpPr txBox="1"/>
            <p:nvPr/>
          </p:nvSpPr>
          <p:spPr>
            <a:xfrm>
              <a:off x="3518157" y="5414989"/>
              <a:ext cx="6669379" cy="505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i="1" dirty="0"/>
                <a:t>NOTES:  </a:t>
              </a:r>
            </a:p>
            <a:p>
              <a:r>
                <a:rPr lang="en-GB" sz="800" i="1" dirty="0"/>
                <a:t>The Mitochondrial Research Tissue Bank has tissue collections held under the Newcastle University HTA licence (Ref 12534).</a:t>
              </a:r>
            </a:p>
            <a:p>
              <a:r>
                <a:rPr lang="en-GB" sz="800" i="1" dirty="0"/>
                <a:t>The organogram represents governance structure only, not line management.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72998" y="5150378"/>
              <a:ext cx="2896746" cy="572845"/>
              <a:chOff x="2060003" y="5025076"/>
              <a:chExt cx="2896746" cy="57284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060003" y="5025076"/>
                <a:ext cx="1637866" cy="3097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b="1" u="sng" dirty="0"/>
                  <a:t>KEY:</a:t>
                </a:r>
              </a:p>
              <a:p>
                <a:endParaRPr lang="en-GB" sz="400" dirty="0"/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2558773" y="5227168"/>
                <a:ext cx="2397976" cy="370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i="1" dirty="0"/>
                  <a:t>Approved storage locations under the Newcastle Hospitals HTA research licence (Ref. 12193)</a:t>
                </a:r>
              </a:p>
            </p:txBody>
          </p:sp>
        </p:grpSp>
      </p:grpSp>
      <p:sp>
        <p:nvSpPr>
          <p:cNvPr id="104" name="TextBox 103"/>
          <p:cNvSpPr txBox="1"/>
          <p:nvPr/>
        </p:nvSpPr>
        <p:spPr>
          <a:xfrm>
            <a:off x="1409306" y="4293096"/>
            <a:ext cx="1218478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Newcastle Mitochondrial Research Biobank</a:t>
            </a:r>
          </a:p>
          <a:p>
            <a:pPr algn="ctr"/>
            <a:r>
              <a:rPr lang="en-GB" sz="600" b="1" dirty="0"/>
              <a:t>21/NE/0204</a:t>
            </a:r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Research Tissue Bank Manager</a:t>
            </a:r>
          </a:p>
          <a:p>
            <a:pPr algn="ctr"/>
            <a:r>
              <a:rPr lang="en-GB" sz="600" b="1" dirty="0"/>
              <a:t>Helen Tuppen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543089" y="5791441"/>
            <a:ext cx="293758" cy="20793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71" name="TextBox 170"/>
          <p:cNvSpPr txBox="1"/>
          <p:nvPr/>
        </p:nvSpPr>
        <p:spPr>
          <a:xfrm>
            <a:off x="836847" y="5782826"/>
            <a:ext cx="21545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/>
              <a:t>NHS REC approved Research Tissue Bank (RTB)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533826" y="5461407"/>
            <a:ext cx="293758" cy="207933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25" name="TextBox 24"/>
          <p:cNvSpPr txBox="1"/>
          <p:nvPr/>
        </p:nvSpPr>
        <p:spPr>
          <a:xfrm>
            <a:off x="1403648" y="2924944"/>
            <a:ext cx="121847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2. THE WELLCOME TRUST CENTRE FOR MITOCHONDRIAL RESEARCH</a:t>
            </a:r>
          </a:p>
          <a:p>
            <a:pPr algn="ctr"/>
            <a:r>
              <a:rPr lang="en-GB" sz="600" b="1" dirty="0"/>
              <a:t>The Cookson Building</a:t>
            </a:r>
          </a:p>
          <a:p>
            <a:pPr algn="ctr"/>
            <a:r>
              <a:rPr lang="en-GB" sz="600" b="1" dirty="0"/>
              <a:t>The Medical School</a:t>
            </a:r>
          </a:p>
          <a:p>
            <a:pPr algn="ctr"/>
            <a:r>
              <a:rPr lang="en-GB" sz="600" b="1" dirty="0"/>
              <a:t>Newcastle University </a:t>
            </a:r>
          </a:p>
          <a:p>
            <a:pPr algn="ctr"/>
            <a:r>
              <a:rPr lang="en-GB" sz="600" b="1" dirty="0" err="1"/>
              <a:t>Framlington</a:t>
            </a:r>
            <a:r>
              <a:rPr lang="en-GB" sz="600" b="1" dirty="0"/>
              <a:t> Place</a:t>
            </a:r>
          </a:p>
          <a:p>
            <a:pPr algn="ctr"/>
            <a:r>
              <a:rPr lang="en-GB" sz="600" b="1" dirty="0"/>
              <a:t>Newcastle upon Tyne</a:t>
            </a:r>
          </a:p>
          <a:p>
            <a:pPr algn="ctr"/>
            <a:r>
              <a:rPr lang="en-GB" sz="600" b="1" dirty="0"/>
              <a:t>NE2 4HH</a:t>
            </a:r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Person Designated:</a:t>
            </a:r>
          </a:p>
          <a:p>
            <a:pPr algn="ctr"/>
            <a:r>
              <a:rPr lang="en-GB" sz="600" b="1" dirty="0"/>
              <a:t>Helen Tuppen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H="1" flipV="1">
            <a:off x="6444208" y="2725039"/>
            <a:ext cx="1" cy="199905"/>
          </a:xfrm>
          <a:prstGeom prst="line">
            <a:avLst/>
          </a:prstGeom>
          <a:noFill/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979712" y="1988840"/>
            <a:ext cx="6192688" cy="0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572000" y="1628800"/>
            <a:ext cx="826661" cy="0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1975221" y="1984774"/>
            <a:ext cx="4491" cy="436114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4783533" y="1988840"/>
            <a:ext cx="4491" cy="436114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endCxn id="128" idx="2"/>
          </p:cNvCxnSpPr>
          <p:nvPr/>
        </p:nvCxnSpPr>
        <p:spPr>
          <a:xfrm>
            <a:off x="6448700" y="1984774"/>
            <a:ext cx="7496" cy="2140498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8167064" y="1984774"/>
            <a:ext cx="5336" cy="2308322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639584" y="2442373"/>
            <a:ext cx="1620687" cy="338554"/>
          </a:xfrm>
          <a:prstGeom prst="rect">
            <a:avLst/>
          </a:prstGeom>
          <a:solidFill>
            <a:srgbClr val="DCE6F2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SATELLITE 2</a:t>
            </a:r>
          </a:p>
          <a:p>
            <a:pPr algn="ctr"/>
            <a:r>
              <a:rPr lang="en-GB" sz="800" b="1" dirty="0"/>
              <a:t>Balliol Offsite Storage Facility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367775" y="2442373"/>
            <a:ext cx="1691026" cy="338554"/>
          </a:xfrm>
          <a:prstGeom prst="rect">
            <a:avLst/>
          </a:prstGeom>
          <a:solidFill>
            <a:srgbClr val="DCE6F2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SATELLITE 3</a:t>
            </a:r>
          </a:p>
          <a:p>
            <a:pPr algn="ctr"/>
            <a:r>
              <a:rPr lang="en-GB" sz="800" b="1" dirty="0"/>
              <a:t>North East Innovation Lab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67776" y="2918899"/>
            <a:ext cx="1691026" cy="1200329"/>
          </a:xfrm>
          <a:prstGeom prst="rect">
            <a:avLst/>
          </a:prstGeom>
          <a:solidFill>
            <a:srgbClr val="DCE6F2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7. NORTH EAST INNOVATION LAB</a:t>
            </a:r>
          </a:p>
          <a:p>
            <a:pPr algn="ctr"/>
            <a:r>
              <a:rPr lang="en-GB" sz="600" b="1" dirty="0"/>
              <a:t>&amp; NOVOPATH LAB</a:t>
            </a:r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The Biosphere</a:t>
            </a:r>
          </a:p>
          <a:p>
            <a:pPr algn="ctr"/>
            <a:r>
              <a:rPr lang="en-GB" sz="600" b="1" dirty="0" err="1"/>
              <a:t>Draymans</a:t>
            </a:r>
            <a:r>
              <a:rPr lang="en-GB" sz="600" b="1" dirty="0"/>
              <a:t> Way</a:t>
            </a:r>
          </a:p>
          <a:p>
            <a:pPr algn="ctr"/>
            <a:r>
              <a:rPr lang="en-GB" sz="600" b="1" dirty="0"/>
              <a:t>Newcastle Helix</a:t>
            </a:r>
          </a:p>
          <a:p>
            <a:pPr algn="ctr"/>
            <a:r>
              <a:rPr lang="en-GB" sz="600" b="1" dirty="0"/>
              <a:t>Newcastle upon Tyne</a:t>
            </a:r>
          </a:p>
          <a:p>
            <a:pPr algn="ctr"/>
            <a:r>
              <a:rPr lang="en-GB" sz="600" b="1" dirty="0"/>
              <a:t>NE4 5BX</a:t>
            </a:r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Person Designated:</a:t>
            </a:r>
          </a:p>
          <a:p>
            <a:pPr algn="ctr"/>
            <a:r>
              <a:rPr lang="en-GB" sz="600" b="1" dirty="0"/>
              <a:t>Donna Nile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652120" y="2924943"/>
            <a:ext cx="1608151" cy="1200329"/>
          </a:xfrm>
          <a:prstGeom prst="rect">
            <a:avLst/>
          </a:prstGeom>
          <a:solidFill>
            <a:srgbClr val="DCE6F2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6. CELLULAR PATHOLOGY OFFSITE ARCHIVE</a:t>
            </a:r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Balliol Storage Unit 2004/16</a:t>
            </a:r>
          </a:p>
          <a:p>
            <a:pPr algn="ctr"/>
            <a:r>
              <a:rPr lang="en-GB" sz="600" b="1" dirty="0"/>
              <a:t>Balliol Business Park</a:t>
            </a:r>
          </a:p>
          <a:p>
            <a:pPr algn="ctr"/>
            <a:r>
              <a:rPr lang="en-GB" sz="600" b="1" dirty="0"/>
              <a:t>Benton Lane</a:t>
            </a:r>
          </a:p>
          <a:p>
            <a:pPr algn="ctr"/>
            <a:r>
              <a:rPr lang="en-GB" sz="600" b="1" dirty="0" err="1"/>
              <a:t>Longbenton</a:t>
            </a:r>
            <a:endParaRPr lang="en-GB" sz="600" b="1" dirty="0"/>
          </a:p>
          <a:p>
            <a:pPr algn="ctr"/>
            <a:r>
              <a:rPr lang="en-GB" sz="600" b="1" dirty="0"/>
              <a:t>Newcastle Upon Tyne</a:t>
            </a:r>
          </a:p>
          <a:p>
            <a:pPr algn="ctr"/>
            <a:r>
              <a:rPr lang="en-GB" sz="600" b="1" dirty="0"/>
              <a:t>NE12 8EW</a:t>
            </a:r>
          </a:p>
          <a:p>
            <a:pPr algn="ctr"/>
            <a:endParaRPr lang="en-GB" sz="600" b="1" dirty="0"/>
          </a:p>
          <a:p>
            <a:pPr algn="ctr"/>
            <a:endParaRPr lang="en-GB" sz="600" b="1" dirty="0"/>
          </a:p>
          <a:p>
            <a:pPr algn="ctr"/>
            <a:r>
              <a:rPr lang="en-GB" sz="600" b="1" dirty="0"/>
              <a:t>Person Designated:</a:t>
            </a:r>
          </a:p>
          <a:p>
            <a:pPr algn="ctr"/>
            <a:r>
              <a:rPr lang="en-GB" sz="600" b="1" dirty="0"/>
              <a:t>Donna Morrison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4572000" y="178765"/>
            <a:ext cx="7496" cy="1810075"/>
          </a:xfrm>
          <a:prstGeom prst="line">
            <a:avLst/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51520" y="159023"/>
            <a:ext cx="864096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Human Tissue Authority (HTA) Research Licence no. 12193</a:t>
            </a:r>
          </a:p>
          <a:p>
            <a:pPr algn="ctr"/>
            <a:r>
              <a:rPr lang="en-GB" sz="800" b="1" dirty="0"/>
              <a:t>LICENCE HOLDER</a:t>
            </a:r>
          </a:p>
          <a:p>
            <a:pPr algn="ctr"/>
            <a:r>
              <a:rPr lang="en-GB" sz="800" b="1" dirty="0"/>
              <a:t>Newcastle upon Tyne Hospitals NHS Foundation Trust</a:t>
            </a:r>
          </a:p>
          <a:p>
            <a:pPr algn="ctr"/>
            <a:r>
              <a:rPr lang="en-GB" sz="800" dirty="0"/>
              <a:t>Michael Wright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980728"/>
            <a:ext cx="864096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DESIGNATED INDIVIDUAL</a:t>
            </a:r>
          </a:p>
          <a:p>
            <a:pPr algn="ctr"/>
            <a:r>
              <a:rPr lang="en-GB" sz="800" dirty="0"/>
              <a:t>Max Robinson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64088" y="1484784"/>
            <a:ext cx="3312368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/>
              <a:t>QUALITY ASSURANCE SPECIALIST: </a:t>
            </a:r>
            <a:r>
              <a:rPr lang="en-GB" sz="800" dirty="0"/>
              <a:t>Patience Katsande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en-GB" dirty="0"/>
              <a:t> Organogram – Newcastle Hospitals HTA licence – V4                                                                                                                       NJRO-TISS-T-035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23230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0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722948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EXPANDSHOWBAR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TPVERSION" val="2008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Tru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TASKPANEKEY" val="9c85cacc-ad0c-44dd-a6b9-4d5dd3f9a7e9"/>
  <p:tag name="TPFULLVERSION" val="4.5.1.224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12652</TotalTime>
  <Words>315</Words>
  <Application>Microsoft Office PowerPoint</Application>
  <PresentationFormat>On-screen Show (4:3)</PresentationFormat>
  <Paragraphs>115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Newcastle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nma47</dc:creator>
  <cp:lastModifiedBy>MCDONALD, Amy (THE NEWCASTLE UPON TYNE HOSPITALS NHS FOUNDATION TRUST)</cp:lastModifiedBy>
  <cp:revision>460</cp:revision>
  <cp:lastPrinted>2021-12-07T10:13:27Z</cp:lastPrinted>
  <dcterms:created xsi:type="dcterms:W3CDTF">2012-08-13T15:10:06Z</dcterms:created>
  <dcterms:modified xsi:type="dcterms:W3CDTF">2025-03-13T09:48:03Z</dcterms:modified>
</cp:coreProperties>
</file>